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7"/>
  </p:notesMasterIdLst>
  <p:sldIdLst>
    <p:sldId id="1966" r:id="rId4"/>
    <p:sldId id="3208" r:id="rId5"/>
    <p:sldId id="1951" r:id="rId6"/>
    <p:sldId id="1950" r:id="rId8"/>
    <p:sldId id="3206" r:id="rId9"/>
    <p:sldId id="3217" r:id="rId10"/>
    <p:sldId id="3204" r:id="rId11"/>
    <p:sldId id="3202" r:id="rId12"/>
    <p:sldId id="1967" r:id="rId13"/>
    <p:sldId id="3205" r:id="rId14"/>
    <p:sldId id="404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FFFF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9"/>
    <p:restoredTop sz="94671"/>
  </p:normalViewPr>
  <p:slideViewPr>
    <p:cSldViewPr showGuides="1">
      <p:cViewPr>
        <p:scale>
          <a:sx n="66" d="100"/>
          <a:sy n="66" d="100"/>
        </p:scale>
        <p:origin x="-1494" y="-180"/>
      </p:cViewPr>
      <p:guideLst>
        <p:guide orient="horz" pos="2452"/>
        <p:guide pos="2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2902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1038225"/>
            <a:ext cx="8011160" cy="3375025"/>
          </a:xfrm>
        </p:spPr>
        <p:txBody>
          <a:bodyPr>
            <a:normAutofit fontScale="90000"/>
          </a:bodyPr>
          <a:p>
            <a:pPr fontAlgn="base"/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</a:t>
            </a: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</a:t>
            </a: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分析高考历史改革题特点 </a:t>
            </a:r>
            <a:b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寻找解题规律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   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以近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年高考全国卷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Ⅰ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为例</a:t>
            </a:r>
            <a:b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rPr>
            </a:br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2255" y="1962150"/>
            <a:ext cx="8229600" cy="4525963"/>
          </a:xfrm>
        </p:spPr>
        <p:txBody>
          <a:bodyPr/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b="1">
                <a:sym typeface="+mn-ea"/>
              </a:rPr>
              <a:t>3.</a:t>
            </a:r>
            <a:r>
              <a:rPr lang="zh-CN" altLang="en-US" b="1">
                <a:sym typeface="+mn-ea"/>
              </a:rPr>
              <a:t>明确答题要求，表述要精炼</a:t>
            </a:r>
            <a:r>
              <a:rPr lang="en-US" altLang="zh-CN" b="1">
                <a:sym typeface="+mn-ea"/>
              </a:rPr>
              <a:t>,</a:t>
            </a:r>
            <a:r>
              <a:rPr lang="zh-CN" altLang="en-US" b="1">
                <a:sym typeface="+mn-ea"/>
              </a:rPr>
              <a:t>用词要确切，不必大段论述，切忌大段摘抄材料。</a:t>
            </a:r>
            <a:endParaRPr lang="zh-CN" altLang="en-US" b="1"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endParaRPr lang="en-US" altLang="zh-CN" b="1"/>
          </a:p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b="1">
                <a:sym typeface="+mn-ea"/>
              </a:rPr>
              <a:t>4.</a:t>
            </a:r>
            <a:r>
              <a:rPr lang="zh-CN" altLang="en-US" b="1">
                <a:sym typeface="+mn-ea"/>
              </a:rPr>
              <a:t>回答</a:t>
            </a:r>
            <a:r>
              <a:rPr lang="en-US" altLang="zh-CN" b="1">
                <a:sym typeface="+mn-ea"/>
              </a:rPr>
              <a:t>“</a:t>
            </a:r>
            <a:r>
              <a:rPr lang="zh-CN" altLang="zh-CN" b="1">
                <a:sym typeface="+mn-ea"/>
              </a:rPr>
              <a:t>意义</a:t>
            </a:r>
            <a:r>
              <a:rPr lang="en-US" altLang="zh-CN" b="1">
                <a:sym typeface="+mn-ea"/>
              </a:rPr>
              <a:t>”</a:t>
            </a:r>
            <a:r>
              <a:rPr lang="zh-CN" altLang="zh-CN" b="1">
                <a:sym typeface="+mn-ea"/>
              </a:rPr>
              <a:t>、</a:t>
            </a:r>
            <a:r>
              <a:rPr lang="en-US" altLang="zh-CN" b="1">
                <a:sym typeface="+mn-ea"/>
              </a:rPr>
              <a:t>“</a:t>
            </a:r>
            <a:r>
              <a:rPr lang="zh-CN" altLang="en-US" b="1">
                <a:sym typeface="+mn-ea"/>
              </a:rPr>
              <a:t>作用</a:t>
            </a:r>
            <a:r>
              <a:rPr lang="en-US" altLang="zh-CN" b="1">
                <a:sym typeface="+mn-ea"/>
              </a:rPr>
              <a:t>”</a:t>
            </a:r>
            <a:r>
              <a:rPr lang="zh-CN" altLang="zh-CN" b="1">
                <a:sym typeface="+mn-ea"/>
              </a:rPr>
              <a:t>、</a:t>
            </a:r>
            <a:r>
              <a:rPr lang="en-US" altLang="zh-CN" b="1">
                <a:sym typeface="+mn-ea"/>
              </a:rPr>
              <a:t>“</a:t>
            </a:r>
            <a:r>
              <a:rPr lang="zh-CN" altLang="en-US" b="1">
                <a:sym typeface="+mn-ea"/>
              </a:rPr>
              <a:t>影响</a:t>
            </a:r>
            <a:r>
              <a:rPr lang="en-US" altLang="zh-CN" b="1">
                <a:sym typeface="+mn-ea"/>
              </a:rPr>
              <a:t>”</a:t>
            </a:r>
            <a:r>
              <a:rPr lang="zh-CN" altLang="en-US" b="1">
                <a:sym typeface="+mn-ea"/>
              </a:rPr>
              <a:t>，要跳出材料从多个角度或多个主体去分析。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6" name="矩形 151555"/>
          <p:cNvSpPr/>
          <p:nvPr/>
        </p:nvSpPr>
        <p:spPr>
          <a:xfrm>
            <a:off x="381000" y="1434465"/>
            <a:ext cx="8479155" cy="261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11"/>
              </a:avLst>
            </a:prstTxWarp>
            <a:normAutofit/>
          </a:bodyPr>
          <a:p>
            <a:pPr algn="ctr" fontAlgn="base"/>
            <a:r>
              <a:rPr lang="zh-CN" altLang="en-US" sz="6600" b="1" strike="noStrike" noProof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+mj-cs"/>
              </a:rPr>
              <a:t>谢 谢！</a:t>
            </a:r>
            <a:endParaRPr lang="zh-CN" altLang="en-US" sz="6600" b="1" strike="noStrike" noProof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+mj-cs"/>
            </a:endParaRPr>
          </a:p>
          <a:p>
            <a:pPr algn="ctr" fontAlgn="base"/>
            <a:endParaRPr lang="zh-CN" altLang="en-US" sz="6600" b="1" strike="noStrike" noProof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220345" y="931545"/>
            <a:ext cx="7896225" cy="563563"/>
          </a:xfrm>
        </p:spPr>
        <p:txBody>
          <a:bodyPr vert="horz" wrap="square" lIns="91440" tIns="45720" rIns="91440" bIns="45720" numCol="1" anchor="t" anchorCtr="0" compatLnSpc="1"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行楷" pitchFamily="2" charset="-122"/>
                <a:ea typeface="华文行楷" pitchFamily="2" charset="-122"/>
                <a:cs typeface="+mj-cs"/>
              </a:rPr>
              <a:t>高考历史改革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题命题命题特点及解题规律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4099" name="组合 54"/>
          <p:cNvGrpSpPr/>
          <p:nvPr/>
        </p:nvGrpSpPr>
        <p:grpSpPr>
          <a:xfrm>
            <a:off x="-1167447" y="1326198"/>
            <a:ext cx="4770437" cy="4824412"/>
            <a:chOff x="-1189038" y="1341438"/>
            <a:chExt cx="4770438" cy="4824412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ltGray">
            <a:xfrm rot="5400000">
              <a:off x="-1216025" y="1368425"/>
              <a:ext cx="4824412" cy="4770438"/>
            </a:xfrm>
            <a:custGeom>
              <a:avLst/>
              <a:gdLst>
                <a:gd name="G0" fmla="+- 10478 0 0"/>
                <a:gd name="G1" fmla="+- -11739500 0 0"/>
                <a:gd name="G2" fmla="+- 0 0 -11739500"/>
                <a:gd name="T0" fmla="*/ 0 256 1"/>
                <a:gd name="T1" fmla="*/ 180 256 1"/>
                <a:gd name="G3" fmla="+- -11739500 T0 T1"/>
                <a:gd name="T2" fmla="*/ 0 256 1"/>
                <a:gd name="T3" fmla="*/ 90 256 1"/>
                <a:gd name="G4" fmla="+- -11739500 T2 T3"/>
                <a:gd name="G5" fmla="*/ G4 2 1"/>
                <a:gd name="T4" fmla="*/ 90 256 1"/>
                <a:gd name="T5" fmla="*/ 0 256 1"/>
                <a:gd name="G6" fmla="+- -11739500 T4 T5"/>
                <a:gd name="G7" fmla="*/ G6 2 1"/>
                <a:gd name="G8" fmla="abs -1173950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78"/>
                <a:gd name="G18" fmla="*/ 10478 1 2"/>
                <a:gd name="G19" fmla="+- G18 5400 0"/>
                <a:gd name="G20" fmla="cos G19 -11739500"/>
                <a:gd name="G21" fmla="sin G19 -11739500"/>
                <a:gd name="G22" fmla="+- G20 10800 0"/>
                <a:gd name="G23" fmla="+- G21 10800 0"/>
                <a:gd name="G24" fmla="+- 10800 0 G20"/>
                <a:gd name="G25" fmla="+- 10478 10800 0"/>
                <a:gd name="G26" fmla="?: G9 G17 G25"/>
                <a:gd name="G27" fmla="?: G9 0 21600"/>
                <a:gd name="G28" fmla="cos 10800 -11739500"/>
                <a:gd name="G29" fmla="sin 10800 -11739500"/>
                <a:gd name="G30" fmla="sin 10478 -11739500"/>
                <a:gd name="G31" fmla="+- G28 10800 0"/>
                <a:gd name="G32" fmla="+- G29 10800 0"/>
                <a:gd name="G33" fmla="+- G30 10800 0"/>
                <a:gd name="G34" fmla="?: G4 0 G31"/>
                <a:gd name="G35" fmla="?: -11739500 G34 0"/>
                <a:gd name="G36" fmla="?: G6 G35 G31"/>
                <a:gd name="G37" fmla="+- 21600 0 G36"/>
                <a:gd name="G38" fmla="?: G4 0 G33"/>
                <a:gd name="G39" fmla="?: -1173950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2 w 21600"/>
                <a:gd name="T15" fmla="*/ 10638 h 21600"/>
                <a:gd name="T16" fmla="*/ 10800 w 21600"/>
                <a:gd name="T17" fmla="*/ 322 h 21600"/>
                <a:gd name="T18" fmla="*/ 21438 w 21600"/>
                <a:gd name="T19" fmla="*/ 106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5490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tint val="45490"/>
                    <a:invGamma/>
                  </a:schemeClr>
                </a:gs>
              </a:gsLst>
              <a:lin ang="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ltGray">
            <a:xfrm rot="5400000" flipH="1">
              <a:off x="-810418" y="1804194"/>
              <a:ext cx="4032250" cy="3929063"/>
            </a:xfrm>
            <a:custGeom>
              <a:avLst/>
              <a:gdLst>
                <a:gd name="G0" fmla="+- 56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6"/>
                <a:gd name="G18" fmla="*/ 56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6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6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372 w 21600"/>
                <a:gd name="T15" fmla="*/ 10800 h 21600"/>
                <a:gd name="T16" fmla="*/ 10800 w 21600"/>
                <a:gd name="T17" fmla="*/ 10744 h 21600"/>
                <a:gd name="T18" fmla="*/ 16228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744" y="10800"/>
                  </a:moveTo>
                  <a:cubicBezTo>
                    <a:pt x="10744" y="10769"/>
                    <a:pt x="10769" y="10744"/>
                    <a:pt x="10800" y="10744"/>
                  </a:cubicBezTo>
                  <a:cubicBezTo>
                    <a:pt x="10830" y="10743"/>
                    <a:pt x="10855" y="10769"/>
                    <a:pt x="10856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hlink">
                    <a:alpha val="56000"/>
                  </a:schemeClr>
                </a:gs>
                <a:gs pos="100000">
                  <a:schemeClr val="hlink">
                    <a:gamma/>
                    <a:tint val="0"/>
                    <a:invGamma/>
                    <a:alpha val="48000"/>
                  </a:schemeClr>
                </a:gs>
              </a:gsLst>
              <a:lin ang="5400000" scaled="1"/>
            </a:gradFill>
            <a:ln w="0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50"/>
          <p:cNvGrpSpPr/>
          <p:nvPr/>
        </p:nvGrpSpPr>
        <p:grpSpPr>
          <a:xfrm>
            <a:off x="3169920" y="2298700"/>
            <a:ext cx="2709863" cy="508000"/>
            <a:chOff x="2654300" y="1714500"/>
            <a:chExt cx="2709788" cy="508000"/>
          </a:xfrm>
        </p:grpSpPr>
        <p:sp>
          <p:nvSpPr>
            <p:cNvPr id="11" name="AutoShape 10"/>
            <p:cNvSpPr>
              <a:spLocks noChangeArrowheads="1"/>
            </p:cNvSpPr>
            <p:nvPr/>
          </p:nvSpPr>
          <p:spPr bwMode="gray">
            <a:xfrm>
              <a:off x="2971791" y="1714500"/>
              <a:ext cx="2392297" cy="50800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综艺简体" pitchFamily="2" charset="-122"/>
                  <a:ea typeface="方正综艺简体" pitchFamily="2" charset="-122"/>
                  <a:cs typeface="+mn-cs"/>
                </a:rPr>
                <a:t>一、命题特点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综艺简体" pitchFamily="2" charset="-122"/>
                <a:ea typeface="方正综艺简体" pitchFamily="2" charset="-122"/>
                <a:cs typeface="+mn-cs"/>
              </a:endParaRPr>
            </a:p>
          </p:txBody>
        </p:sp>
        <p:grpSp>
          <p:nvGrpSpPr>
            <p:cNvPr id="4129" name="Group 11"/>
            <p:cNvGrpSpPr/>
            <p:nvPr/>
          </p:nvGrpSpPr>
          <p:grpSpPr>
            <a:xfrm>
              <a:off x="2654300" y="1803400"/>
              <a:ext cx="381000" cy="381000"/>
              <a:chOff x="2078" y="1680"/>
              <a:chExt cx="1615" cy="1615"/>
            </a:xfrm>
          </p:grpSpPr>
          <p:sp>
            <p:nvSpPr>
              <p:cNvPr id="4130" name="Oval 12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wrap="none" anchor="ctr"/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31" name="Oval 13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5" name="Oval 14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33" name="Oval 15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wrap="none" anchor="ctr">
                <a:spAutoFit/>
              </a:bodyPr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17" name="Oval 16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35" name="Oval 17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ctr">
                <a:spAutoFit/>
              </a:bodyPr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51"/>
          <p:cNvGrpSpPr/>
          <p:nvPr/>
        </p:nvGrpSpPr>
        <p:grpSpPr>
          <a:xfrm>
            <a:off x="3232150" y="3281362"/>
            <a:ext cx="2806065" cy="726123"/>
            <a:chOff x="3187700" y="2811338"/>
            <a:chExt cx="2806844" cy="726123"/>
          </a:xfrm>
        </p:grpSpPr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3618985" y="3029461"/>
              <a:ext cx="2375559" cy="50800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综艺简体" pitchFamily="2" charset="-122"/>
                  <a:ea typeface="方正综艺简体" pitchFamily="2" charset="-122"/>
                  <a:cs typeface="+mn-cs"/>
                </a:rPr>
                <a:t>二、命题趋势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综艺简体" pitchFamily="2" charset="-122"/>
                <a:ea typeface="方正综艺简体" pitchFamily="2" charset="-122"/>
                <a:cs typeface="+mn-cs"/>
              </a:endParaRPr>
            </a:p>
          </p:txBody>
        </p:sp>
        <p:grpSp>
          <p:nvGrpSpPr>
            <p:cNvPr id="4121" name="Group 18"/>
            <p:cNvGrpSpPr/>
            <p:nvPr/>
          </p:nvGrpSpPr>
          <p:grpSpPr>
            <a:xfrm>
              <a:off x="3187700" y="2811338"/>
              <a:ext cx="381000" cy="381000"/>
              <a:chOff x="2078" y="1680"/>
              <a:chExt cx="1615" cy="1615"/>
            </a:xfrm>
          </p:grpSpPr>
          <p:sp>
            <p:nvSpPr>
              <p:cNvPr id="4122" name="Oval 19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wrap="none" anchor="ctr"/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23" name="Oval 20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2" name="Oval 21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25" name="Oval 22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wrap="none" anchor="ctr">
                <a:spAutoFit/>
              </a:bodyPr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4" name="Oval 23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27" name="Oval 24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ctr">
                <a:spAutoFit/>
              </a:bodyPr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52"/>
          <p:cNvGrpSpPr/>
          <p:nvPr/>
        </p:nvGrpSpPr>
        <p:grpSpPr>
          <a:xfrm>
            <a:off x="3343910" y="4767263"/>
            <a:ext cx="2693988" cy="828040"/>
            <a:chOff x="3340100" y="3789288"/>
            <a:chExt cx="2694287" cy="828040"/>
          </a:xfrm>
        </p:grpSpPr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>
              <a:off x="3667161" y="4109328"/>
              <a:ext cx="2367226" cy="508000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chemeClr val="bg2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方正综艺简体" pitchFamily="2" charset="-122"/>
                  <a:ea typeface="方正综艺简体" pitchFamily="2" charset="-122"/>
                  <a:cs typeface="+mn-cs"/>
                </a:rPr>
                <a:t>三、解题规律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方正综艺简体" pitchFamily="2" charset="-122"/>
                <a:ea typeface="方正综艺简体" pitchFamily="2" charset="-122"/>
                <a:cs typeface="+mn-cs"/>
              </a:endParaRPr>
            </a:p>
          </p:txBody>
        </p:sp>
        <p:grpSp>
          <p:nvGrpSpPr>
            <p:cNvPr id="4113" name="Group 25"/>
            <p:cNvGrpSpPr/>
            <p:nvPr/>
          </p:nvGrpSpPr>
          <p:grpSpPr>
            <a:xfrm>
              <a:off x="3340100" y="3789288"/>
              <a:ext cx="381000" cy="381000"/>
              <a:chOff x="2078" y="1680"/>
              <a:chExt cx="1615" cy="1615"/>
            </a:xfrm>
          </p:grpSpPr>
          <p:sp>
            <p:nvSpPr>
              <p:cNvPr id="4114" name="Oval 26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wrap="none" anchor="ctr"/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15" name="Oval 27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/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9" name="Oval 28"/>
              <p:cNvSpPr>
                <a:spLocks noChangeArrowheads="1"/>
              </p:cNvSpPr>
              <p:nvPr/>
            </p:nvSpPr>
            <p:spPr bwMode="gray">
              <a:xfrm>
                <a:off x="2253" y="1855"/>
                <a:ext cx="1265" cy="1265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7" name="Oval 29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txBody>
              <a:bodyPr wrap="none" anchor="ctr">
                <a:spAutoFit/>
              </a:bodyPr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>
                <a:spLocks noChangeArrowheads="1"/>
              </p:cNvSpPr>
              <p:nvPr/>
            </p:nvSpPr>
            <p:spPr bwMode="gray">
              <a:xfrm>
                <a:off x="2334" y="1936"/>
                <a:ext cx="1097" cy="110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19" name="Oval 31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ctr">
                <a:spAutoFit/>
              </a:bodyPr>
              <a:p>
                <a:pPr algn="l">
                  <a:lnSpc>
                    <a:spcPct val="100000"/>
                  </a:lnSpc>
                  <a:buClrTx/>
                </a:pPr>
                <a:endParaRPr lang="zh-CN" altLang="zh-CN" sz="1800" b="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内容占位符 4"/>
          <p:cNvGraphicFramePr/>
          <p:nvPr>
            <p:ph idx="1"/>
          </p:nvPr>
        </p:nvGraphicFramePr>
        <p:xfrm>
          <a:off x="160338" y="1931670"/>
          <a:ext cx="8823325" cy="6710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0915"/>
                <a:gridCol w="3010535"/>
                <a:gridCol w="4841240"/>
              </a:tblGrid>
              <a:tr h="5257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FFFF00"/>
                          </a:solidFill>
                          <a:uFillTx/>
                        </a:rPr>
                        <a:t>年份</a:t>
                      </a:r>
                      <a:endParaRPr lang="zh-CN" altLang="en-US" sz="2400" b="1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rgbClr val="FFFF00"/>
                          </a:solidFill>
                          <a:uFillTx/>
                        </a:rPr>
                        <a:t>改革主题</a:t>
                      </a:r>
                      <a:endParaRPr lang="zh-CN" altLang="en-US" sz="2400" b="1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>
                          <a:solidFill>
                            <a:srgbClr val="FFFF00"/>
                          </a:solidFill>
                          <a:uFillTx/>
                          <a:sym typeface="+mn-ea"/>
                        </a:rPr>
                        <a:t>问题</a:t>
                      </a:r>
                      <a:r>
                        <a:rPr lang="zh-CN" altLang="en-US" sz="2400" b="1">
                          <a:solidFill>
                            <a:srgbClr val="FFFF00"/>
                          </a:solidFill>
                          <a:uFillTx/>
                        </a:rPr>
                        <a:t>设置</a:t>
                      </a:r>
                      <a:endParaRPr lang="zh-CN" altLang="en-US" sz="2400" b="1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8229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2015</a:t>
                      </a:r>
                      <a:endParaRPr lang="en-US" altLang="zh-CN" sz="2400" b="1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唐代币制改革</a:t>
                      </a:r>
                      <a:endParaRPr lang="zh-CN" altLang="en-US" sz="2400" b="1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marL="0" indent="0" fontAlgn="base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指出币制改革的主要内容。说明币制改革的意义。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7924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2016</a:t>
                      </a:r>
                      <a:endParaRPr lang="en-US" altLang="zh-CN" sz="2400" b="1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/>
                        <a:t>唐太宗谱牒改革</a:t>
                      </a:r>
                      <a:endParaRPr lang="zh-CN" altLang="en-US" sz="2400" b="1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sym typeface="+mn-ea"/>
                        </a:rPr>
                        <a:t>概括谱牒改革的内容，简析谱牒改革的作用。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80708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2017</a:t>
                      </a:r>
                      <a:endParaRPr lang="en-US" altLang="zh-CN" sz="2400" b="1"/>
                    </a:p>
                  </a:txBody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/>
                        <a:t>20</a:t>
                      </a:r>
                      <a:r>
                        <a:rPr lang="zh-CN" altLang="en-US" sz="2400" b="1"/>
                        <a:t>世纪</a:t>
                      </a:r>
                      <a:r>
                        <a:rPr lang="en-US" altLang="zh-CN" sz="2400" b="1"/>
                        <a:t>80</a:t>
                      </a:r>
                      <a:r>
                        <a:rPr lang="zh-CN" altLang="en-US" sz="2400" b="1"/>
                        <a:t>年代我国工资改革</a:t>
                      </a:r>
                      <a:endParaRPr lang="zh-CN" altLang="en-US" sz="2400" b="1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概括工资改革的特点，说明工资改革的意义。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T w="12700">
                      <a:solidFill>
                        <a:schemeClr val="tx1"/>
                      </a:solidFill>
                      <a:prstDash val="solid"/>
                    </a:lnT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219" name=" 219"/>
          <p:cNvSpPr/>
          <p:nvPr/>
        </p:nvSpPr>
        <p:spPr>
          <a:xfrm>
            <a:off x="625475" y="123825"/>
            <a:ext cx="7562850" cy="9144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2015-2017</a:t>
            </a: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年新课标全国</a:t>
            </a:r>
            <a:r>
              <a:rPr lang="zh-CN" altLang="en-US" sz="36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Ⅰ</a:t>
            </a: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改革题</a:t>
            </a: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”</a:t>
            </a:r>
            <a:endParaRPr lang="zh-CN" altLang="en-US" sz="3600" b="1" strike="noStrike" noProof="1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标题 1"/>
          <p:cNvSpPr>
            <a:spLocks noGrp="1"/>
          </p:cNvSpPr>
          <p:nvPr>
            <p:ph type="title"/>
          </p:nvPr>
        </p:nvSpPr>
        <p:spPr>
          <a:xfrm>
            <a:off x="457200" y="12700"/>
            <a:ext cx="8229600" cy="1025525"/>
          </a:xfrm>
        </p:spPr>
        <p:txBody>
          <a:bodyPr anchor="ctr"/>
          <a:p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24930" name="内容占位符 2"/>
          <p:cNvSpPr>
            <a:spLocks noGrp="1"/>
          </p:cNvSpPr>
          <p:nvPr>
            <p:ph idx="1"/>
          </p:nvPr>
        </p:nvSpPr>
        <p:spPr>
          <a:xfrm>
            <a:off x="457200" y="1752600"/>
            <a:ext cx="8366125" cy="4024630"/>
          </a:xfrm>
        </p:spPr>
        <p:txBody>
          <a:bodyPr anchor="t"/>
          <a:p>
            <a:pPr marL="0" indent="0" fontAlgn="base">
              <a:buNone/>
            </a:pPr>
            <a:r>
              <a:rPr lang="zh-CN" altLang="en-US" b="1" strike="noStrike" noProof="1">
                <a:solidFill>
                  <a:srgbClr val="FF0000"/>
                </a:solidFill>
                <a:latin typeface="+mn-ea"/>
                <a:cs typeface="+mn-ea"/>
              </a:rPr>
              <a:t>    特点：</a:t>
            </a:r>
            <a:endParaRPr lang="zh-CN" altLang="en-US" b="1" strike="noStrike" noProof="1">
              <a:solidFill>
                <a:srgbClr val="FF0000"/>
              </a:solidFill>
              <a:uFillTx/>
              <a:latin typeface="+mn-ea"/>
              <a:cs typeface="+mn-ea"/>
            </a:endParaRPr>
          </a:p>
          <a:p>
            <a:pPr marL="0" indent="0" fontAlgn="base">
              <a:buNone/>
            </a:pP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1.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考查特点</a:t>
            </a: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: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命题不拘泥于教科书；</a:t>
            </a:r>
            <a:endParaRPr lang="zh-CN" altLang="en-US" b="1" strike="noStrike" noProof="1">
              <a:solidFill>
                <a:schemeClr val="tx1"/>
              </a:solidFill>
              <a:uFillTx/>
              <a:latin typeface="+mn-ea"/>
              <a:cs typeface="+mn-ea"/>
            </a:endParaRPr>
          </a:p>
          <a:p>
            <a:pPr marL="0" indent="0" fontAlgn="base">
              <a:buNone/>
            </a:pP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2.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考查材料</a:t>
            </a: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: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基本上为一则文字材料，文字在</a:t>
            </a: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350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字左右；</a:t>
            </a:r>
            <a:endParaRPr lang="zh-CN" altLang="en-US" b="1" strike="noStrike" noProof="1">
              <a:solidFill>
                <a:schemeClr val="tx1"/>
              </a:solidFill>
              <a:uFillTx/>
              <a:latin typeface="+mn-ea"/>
              <a:cs typeface="+mn-ea"/>
            </a:endParaRPr>
          </a:p>
          <a:p>
            <a:pPr marL="0" indent="0" fontAlgn="base">
              <a:buNone/>
            </a:pP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3.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考查内容</a:t>
            </a: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: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以中国古代</a:t>
            </a:r>
            <a:r>
              <a:rPr lang="en-US" altLang="zh-CN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\</a:t>
            </a:r>
            <a:r>
              <a:rPr lang="zh-CN" altLang="en-US" b="1" strike="noStrike" noProof="1">
                <a:solidFill>
                  <a:schemeClr val="tx1"/>
                </a:solidFill>
                <a:uFillTx/>
                <a:latin typeface="+mn-ea"/>
                <a:cs typeface="+mn-ea"/>
              </a:rPr>
              <a:t>中国近代改革为主；</a:t>
            </a:r>
            <a:endParaRPr lang="zh-CN" altLang="en-US" b="1" strike="noStrike" noProof="1">
              <a:solidFill>
                <a:schemeClr val="tx1"/>
              </a:solidFill>
              <a:uFillTx/>
              <a:latin typeface="+mn-ea"/>
              <a:cs typeface="+mn-ea"/>
            </a:endParaRPr>
          </a:p>
          <a:p>
            <a:pPr marL="0" indent="0" fontAlgn="base">
              <a:buNone/>
            </a:pP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marL="0" indent="0" fontAlgn="base">
              <a:buNone/>
            </a:pPr>
            <a:r>
              <a:rPr lang="zh-CN" altLang="en-US" strike="noStrike" noProof="1"/>
              <a:t>     </a:t>
            </a:r>
            <a:endParaRPr lang="zh-CN" altLang="en-US" strike="noStrike" noProof="1"/>
          </a:p>
          <a:p>
            <a:pPr marL="0" indent="0" fontAlgn="base">
              <a:buNone/>
            </a:pPr>
            <a:endParaRPr lang="zh-CN" altLang="en-US" b="1" strike="noStrike" noProof="1"/>
          </a:p>
          <a:p>
            <a:pPr marL="0" indent="0" fontAlgn="base">
              <a:buNone/>
            </a:pPr>
            <a:r>
              <a:rPr lang="zh-CN" altLang="en-US" strike="noStrike" noProof="1"/>
              <a:t> </a:t>
            </a:r>
            <a:endParaRPr lang="zh-CN" altLang="en-US" strike="noStrike" noProof="1"/>
          </a:p>
        </p:txBody>
      </p:sp>
      <p:sp>
        <p:nvSpPr>
          <p:cNvPr id="219" name=" 219"/>
          <p:cNvSpPr/>
          <p:nvPr/>
        </p:nvSpPr>
        <p:spPr>
          <a:xfrm>
            <a:off x="625475" y="123825"/>
            <a:ext cx="7562850" cy="9144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一、</a:t>
            </a: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改革题</a:t>
            </a: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命题特点</a:t>
            </a:r>
            <a:endParaRPr lang="zh-CN" altLang="en-US" sz="3600" b="1" strike="noStrike" noProof="1">
              <a:solidFill>
                <a:schemeClr val="tx1"/>
              </a:solidFill>
              <a:sym typeface="+mn-ea"/>
            </a:endParaRPr>
          </a:p>
        </p:txBody>
      </p:sp>
      <p:sp>
        <p:nvSpPr>
          <p:cNvPr id="184" name=" 184"/>
          <p:cNvSpPr/>
          <p:nvPr/>
        </p:nvSpPr>
        <p:spPr>
          <a:xfrm>
            <a:off x="624840" y="1240790"/>
            <a:ext cx="297180" cy="32321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249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1249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29" grpId="0"/>
      <p:bldP spid="12493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base">
              <a:buNone/>
            </a:pPr>
            <a:r>
              <a:rPr lang="en-US" altLang="zh-CN" b="1">
                <a:uFillTx/>
                <a:sym typeface="+mn-ea"/>
              </a:rPr>
              <a:t>4.</a:t>
            </a:r>
            <a:r>
              <a:rPr lang="zh-CN" altLang="en-US" b="1">
                <a:uFillTx/>
                <a:sym typeface="+mn-ea"/>
              </a:rPr>
              <a:t>考查方式</a:t>
            </a:r>
            <a:r>
              <a:rPr lang="en-US" altLang="zh-CN" b="1">
                <a:uFillTx/>
                <a:sym typeface="+mn-ea"/>
              </a:rPr>
              <a:t>:</a:t>
            </a:r>
            <a:r>
              <a:rPr lang="zh-CN" altLang="en-US" b="1">
                <a:uFillTx/>
                <a:sym typeface="+mn-ea"/>
              </a:rPr>
              <a:t>以横向或纵向对比、类比为主</a:t>
            </a:r>
            <a:endParaRPr lang="zh-CN" altLang="en-US" b="1" strike="noStrike" noProof="1">
              <a:solidFill>
                <a:schemeClr val="tx1"/>
              </a:solidFill>
              <a:uFillTx/>
            </a:endParaRPr>
          </a:p>
          <a:p>
            <a:pPr marL="0" indent="0" fontAlgn="base">
              <a:buNone/>
            </a:pPr>
            <a:r>
              <a:rPr lang="en-US" altLang="zh-CN" b="1">
                <a:uFillTx/>
                <a:sym typeface="+mn-ea"/>
              </a:rPr>
              <a:t>5.</a:t>
            </a:r>
            <a:r>
              <a:rPr lang="zh-CN" altLang="en-US" b="1">
                <a:uFillTx/>
                <a:sym typeface="+mn-ea"/>
              </a:rPr>
              <a:t>设问形式</a:t>
            </a:r>
            <a:r>
              <a:rPr lang="en-US" altLang="zh-CN" b="1">
                <a:uFillTx/>
                <a:sym typeface="+mn-ea"/>
              </a:rPr>
              <a:t>:</a:t>
            </a:r>
            <a:r>
              <a:rPr lang="zh-CN" altLang="en-US" b="1">
                <a:uFillTx/>
                <a:sym typeface="+mn-ea"/>
              </a:rPr>
              <a:t>一般为两问，第一问主要考查改革的内容、背景、原因或目的、特点、共同处。（分值分配</a:t>
            </a:r>
            <a:r>
              <a:rPr lang="en-US" altLang="zh-CN" b="1">
                <a:uFillTx/>
                <a:sym typeface="+mn-ea"/>
              </a:rPr>
              <a:t>8</a:t>
            </a:r>
            <a:r>
              <a:rPr lang="zh-CN" altLang="en-US" b="1">
                <a:uFillTx/>
                <a:sym typeface="+mn-ea"/>
              </a:rPr>
              <a:t>或</a:t>
            </a:r>
            <a:r>
              <a:rPr lang="en-US" altLang="zh-CN" b="1">
                <a:uFillTx/>
                <a:sym typeface="+mn-ea"/>
              </a:rPr>
              <a:t>6</a:t>
            </a:r>
            <a:r>
              <a:rPr lang="zh-CN" altLang="en-US" b="1">
                <a:uFillTx/>
                <a:sym typeface="+mn-ea"/>
              </a:rPr>
              <a:t>分）第二问，主要考查改革的作用、意义或影响。分值为</a:t>
            </a:r>
            <a:r>
              <a:rPr lang="en-US" altLang="zh-CN" b="1">
                <a:uFillTx/>
                <a:sym typeface="+mn-ea"/>
              </a:rPr>
              <a:t>7</a:t>
            </a:r>
            <a:r>
              <a:rPr lang="zh-CN" altLang="en-US" b="1">
                <a:uFillTx/>
                <a:sym typeface="+mn-ea"/>
              </a:rPr>
              <a:t>或</a:t>
            </a:r>
            <a:r>
              <a:rPr lang="en-US" altLang="zh-CN" b="1">
                <a:uFillTx/>
                <a:sym typeface="+mn-ea"/>
              </a:rPr>
              <a:t>9</a:t>
            </a:r>
            <a:r>
              <a:rPr lang="zh-CN" altLang="en-US" b="1">
                <a:uFillTx/>
                <a:sym typeface="+mn-ea"/>
              </a:rPr>
              <a:t>分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113" y="933450"/>
            <a:ext cx="8263890" cy="3319939"/>
          </a:xfrm>
        </p:spPr>
        <p:txBody>
          <a:bodyPr/>
          <a:p>
            <a:pPr marL="0" indent="0" fontAlgn="base">
              <a:buNone/>
            </a:pPr>
            <a:r>
              <a:rPr lang="zh-CN" altLang="en-US" sz="1800" b="1" strike="noStrike" noProof="1">
                <a:uFillTx/>
                <a:sym typeface="+mn-ea"/>
              </a:rPr>
              <a:t>（</a:t>
            </a:r>
            <a:r>
              <a:rPr lang="en-US" altLang="zh-CN" sz="1800" b="1" strike="noStrike" noProof="1">
                <a:uFillTx/>
                <a:sym typeface="+mn-ea"/>
              </a:rPr>
              <a:t>2016</a:t>
            </a:r>
            <a:r>
              <a:rPr lang="zh-CN" altLang="en-US" sz="1800" b="1" strike="noStrike" noProof="1">
                <a:uFillTx/>
                <a:sym typeface="+mn-ea"/>
              </a:rPr>
              <a:t>年</a:t>
            </a:r>
            <a:r>
              <a:rPr lang="en-US" altLang="zh-CN" sz="1800" b="1" strike="noStrike" noProof="1">
                <a:uFillTx/>
                <a:sym typeface="+mn-ea"/>
              </a:rPr>
              <a:t>新课标全国Ⅰ卷 </a:t>
            </a:r>
            <a:r>
              <a:rPr lang="zh-CN" altLang="en-US" sz="1800" b="1" strike="noStrike" noProof="1">
                <a:uFillTx/>
                <a:sym typeface="+mn-ea"/>
              </a:rPr>
              <a:t>）</a:t>
            </a:r>
            <a:r>
              <a:rPr lang="zh-CN" altLang="en-US" sz="1800" b="1" strike="noStrike" noProof="1">
                <a:solidFill>
                  <a:schemeClr val="tx1"/>
                </a:solidFill>
                <a:uFillTx/>
              </a:rPr>
              <a:t>【历史上重大改革回眸】</a:t>
            </a:r>
            <a:r>
              <a:rPr lang="zh-CN" altLang="en-US" sz="1800" b="1">
                <a:uFillTx/>
                <a:sym typeface="+mn-ea"/>
              </a:rPr>
              <a:t>（15分</a:t>
            </a:r>
            <a:r>
              <a:rPr lang="en-US" altLang="zh-CN" sz="1800" b="1">
                <a:uFillTx/>
                <a:sym typeface="+mn-ea"/>
              </a:rPr>
              <a:t>)</a:t>
            </a:r>
            <a:endParaRPr lang="en-US" altLang="zh-CN" sz="1800" b="1">
              <a:uFillTx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1800" b="1" strike="noStrike" noProof="1">
                <a:solidFill>
                  <a:schemeClr val="tx1"/>
                </a:solidFill>
                <a:uFillTx/>
              </a:rPr>
              <a:t>材料   </a:t>
            </a:r>
            <a:r>
              <a:rPr lang="zh-CN" altLang="en-US" sz="1800" b="1" noProof="1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南北朝时，士族族谱是选任官员的重要依据。唐朝初年，旧士族虽已没落，但清河崔氏、范阳卢氏等数家所谓“山东士族”，仍凭借起祖先的影响，享有崇高的社会地位。这些家族编写族谱，标榜为华夏“高门”，自诩“家风”优良，相互间通婚。唐初那些以军功起家的大臣，也把能与他们通婚视作荣耀。唐太宗决心从族谱入手，改变这种状况。他下令修撰全国总谱《氏族志》，不限地域，不分民族渊源，收集当时全国各地具有影响的293个家，排出等级，但不作为任用官员的依据。编写者受习惯影响，将当时只任六品官的清河人崔民干列为第一等。这让唐太宗颇不高兴，下令：“不须论数世以前，止取</a:t>
            </a:r>
            <a:r>
              <a:rPr lang="zh-CN" altLang="en-US" sz="1800" b="1">
                <a:solidFill>
                  <a:schemeClr val="tx1"/>
                </a:solidFill>
                <a:uFillTx/>
                <a:ea typeface="楷体" panose="02010609060101010101" pitchFamily="49" charset="-122"/>
                <a:sym typeface="+mn-ea"/>
              </a:rPr>
              <a:t>今日官爵</a:t>
            </a:r>
            <a:r>
              <a:rPr lang="zh-CN" altLang="en-US" sz="1800" b="1" noProof="1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高下作等级。”于是皇族被列为第一，外戚次之，清河崔氏只排到第三等。当时文武大臣中，不少人的祖先在北朝后期才从草原南迁，也因此跻身“高门”之列。</a:t>
            </a:r>
            <a:endParaRPr lang="zh-CN" altLang="en-US" sz="1800" b="1" noProof="1">
              <a:solidFill>
                <a:schemeClr val="tx1"/>
              </a:solidFill>
              <a:uFillTx/>
              <a:ea typeface="楷体" panose="02010609060101010101" pitchFamily="49" charset="-122"/>
            </a:endParaRPr>
          </a:p>
          <a:p>
            <a:pPr marL="0" indent="0" fontAlgn="base">
              <a:buNone/>
            </a:pPr>
            <a:r>
              <a:rPr lang="zh-CN" altLang="en-US" sz="1800" b="1" noProof="1">
                <a:solidFill>
                  <a:schemeClr val="tx1"/>
                </a:solidFill>
                <a:uFillTx/>
                <a:ea typeface="楷体" panose="02010609060101010101" pitchFamily="49" charset="-122"/>
              </a:rPr>
              <a:t>                                                      ——摘编自唐长孺《魏晋南北朝隋唐史三论》</a:t>
            </a:r>
            <a:endParaRPr lang="zh-CN" altLang="en-US" sz="1800" b="1" noProof="1">
              <a:solidFill>
                <a:schemeClr val="tx1"/>
              </a:solidFill>
              <a:uFillTx/>
              <a:ea typeface="楷体" panose="02010609060101010101" pitchFamily="49" charset="-122"/>
            </a:endParaRPr>
          </a:p>
          <a:p>
            <a:pPr marL="0" indent="0" fontAlgn="base">
              <a:buNone/>
            </a:pPr>
            <a:r>
              <a:rPr lang="zh-CN" altLang="en-US" sz="1800" b="1" strike="noStrike" noProof="1">
                <a:solidFill>
                  <a:schemeClr val="tx1"/>
                </a:solidFill>
                <a:uFillTx/>
              </a:rPr>
              <a:t>（1</a:t>
            </a:r>
            <a:r>
              <a:rPr lang="en-US" altLang="zh-CN" sz="1800" b="1" strike="noStrike" noProof="1">
                <a:solidFill>
                  <a:schemeClr val="tx1"/>
                </a:solidFill>
                <a:uFillTx/>
              </a:rPr>
              <a:t>)</a:t>
            </a:r>
            <a:r>
              <a:rPr lang="zh-CN" altLang="en-US" sz="1800" b="1" strike="noStrike" noProof="1">
                <a:solidFill>
                  <a:schemeClr val="tx1"/>
                </a:solidFill>
                <a:uFillTx/>
              </a:rPr>
              <a:t>根据材料并结合所学知识，概括唐太宗时谱牒改革的内容。（9分）</a:t>
            </a:r>
            <a:endParaRPr lang="zh-CN" altLang="en-US" sz="1800" b="1" strike="noStrike" noProof="1">
              <a:solidFill>
                <a:schemeClr val="tx1"/>
              </a:solidFill>
              <a:uFillTx/>
            </a:endParaRPr>
          </a:p>
          <a:p>
            <a:pPr marL="0" indent="0" fontAlgn="base">
              <a:buNone/>
            </a:pPr>
            <a:r>
              <a:rPr lang="zh-CN" altLang="en-US" sz="1800" b="1" strike="noStrike" noProof="1">
                <a:solidFill>
                  <a:schemeClr val="tx1"/>
                </a:solidFill>
                <a:uFillTx/>
              </a:rPr>
              <a:t>（2</a:t>
            </a:r>
            <a:r>
              <a:rPr lang="en-US" altLang="zh-CN" sz="1800" b="1" strike="noStrike" noProof="1">
                <a:solidFill>
                  <a:schemeClr val="tx1"/>
                </a:solidFill>
                <a:uFillTx/>
              </a:rPr>
              <a:t>)</a:t>
            </a:r>
            <a:r>
              <a:rPr lang="zh-CN" altLang="en-US" sz="1800" b="1" strike="noStrike" noProof="1">
                <a:solidFill>
                  <a:schemeClr val="tx1"/>
                </a:solidFill>
                <a:uFillTx/>
              </a:rPr>
              <a:t>根据材料并结合所学知识，简析唐太宗时谱牒改革的作用。（6分）</a:t>
            </a:r>
            <a:endParaRPr lang="zh-CN" altLang="en-US" sz="1800" b="1" strike="noStrike" noProof="1">
              <a:solidFill>
                <a:srgbClr val="C00000"/>
              </a:solidFill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804761" y="2318385"/>
            <a:ext cx="149066" cy="34718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743700" y="3433286"/>
            <a:ext cx="140494" cy="40100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568791" y="1544479"/>
            <a:ext cx="2706529" cy="657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63454" y="3712845"/>
            <a:ext cx="3456623" cy="271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5300" y="4020979"/>
            <a:ext cx="6351746" cy="233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475321" y="5065871"/>
            <a:ext cx="2268379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 165"/>
          <p:cNvSpPr/>
          <p:nvPr/>
        </p:nvSpPr>
        <p:spPr>
          <a:xfrm>
            <a:off x="859631" y="4723448"/>
            <a:ext cx="5406390" cy="6848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marL="0" indent="0" fontAlgn="base">
              <a:buNone/>
            </a:pPr>
            <a:r>
              <a:rPr lang="zh-CN" altLang="en-US" sz="1800" b="1">
                <a:solidFill>
                  <a:srgbClr val="FFFFFF"/>
                </a:solidFill>
                <a:sym typeface="+mn-ea"/>
              </a:rPr>
              <a:t>（对世家大家大族的影响</a:t>
            </a:r>
            <a:r>
              <a:rPr lang="en-US" altLang="zh-CN" sz="1800" b="1">
                <a:solidFill>
                  <a:srgbClr val="FFFFFF"/>
                </a:solidFill>
                <a:sym typeface="+mn-ea"/>
              </a:rPr>
              <a:t>;</a:t>
            </a:r>
            <a:r>
              <a:rPr lang="zh-CN" altLang="en-US" sz="1800" b="1">
                <a:solidFill>
                  <a:srgbClr val="FFFFFF"/>
                </a:solidFill>
                <a:sym typeface="+mn-ea"/>
              </a:rPr>
              <a:t>对寒门士人和人才选拔的影响</a:t>
            </a:r>
            <a:r>
              <a:rPr lang="en-US" altLang="zh-CN" sz="1800" b="1">
                <a:solidFill>
                  <a:srgbClr val="FFFFFF"/>
                </a:solidFill>
                <a:sym typeface="+mn-ea"/>
              </a:rPr>
              <a:t>;</a:t>
            </a:r>
            <a:r>
              <a:rPr lang="zh-CN" altLang="en-US" sz="1800" b="1">
                <a:solidFill>
                  <a:srgbClr val="FFFFFF"/>
                </a:solidFill>
                <a:sym typeface="+mn-ea"/>
              </a:rPr>
              <a:t>对皇族和皇权的影响）</a:t>
            </a:r>
            <a:endParaRPr lang="zh-CN" altLang="en-US" sz="18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19" name=" 219"/>
          <p:cNvSpPr/>
          <p:nvPr/>
        </p:nvSpPr>
        <p:spPr>
          <a:xfrm>
            <a:off x="625475" y="123825"/>
            <a:ext cx="7562850" cy="9144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二、</a:t>
            </a: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改革题</a:t>
            </a:r>
            <a:r>
              <a:rPr lang="en-US" altLang="zh-CN" sz="3600" b="1" strike="noStrike" noProof="1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600" b="1" strike="noStrike" noProof="1">
                <a:solidFill>
                  <a:schemeClr val="tx1"/>
                </a:solidFill>
                <a:sym typeface="+mn-ea"/>
              </a:rPr>
              <a:t>命题趋势</a:t>
            </a:r>
            <a:endParaRPr lang="zh-CN" altLang="en-US" sz="3600" b="1" strike="noStrike" noProof="1">
              <a:solidFill>
                <a:schemeClr val="tx1"/>
              </a:solidFill>
              <a:sym typeface="+mn-ea"/>
            </a:endParaRPr>
          </a:p>
        </p:txBody>
      </p:sp>
      <p:sp>
        <p:nvSpPr>
          <p:cNvPr id="4" name=" 3"/>
          <p:cNvSpPr/>
          <p:nvPr/>
        </p:nvSpPr>
        <p:spPr>
          <a:xfrm>
            <a:off x="541655" y="1877060"/>
            <a:ext cx="296545" cy="3111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759585"/>
            <a:ext cx="83464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趋势：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从考中国古代改革到到考中国现代改革。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2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、从远离社会现实到贴近社会现实生活。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3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、政治改革与经济改革轮流考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20675" y="28575"/>
            <a:ext cx="9520238" cy="6807200"/>
          </a:xfrm>
        </p:spPr>
        <p:txBody>
          <a:bodyPr/>
          <a:p>
            <a:pPr fontAlgn="base"/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45．</a:t>
            </a:r>
            <a:r>
              <a:rPr lang="zh-CN" altLang="en-US" sz="2000" b="1" strike="noStrike" noProof="1">
                <a:uFillTx/>
                <a:sym typeface="+mn-ea"/>
              </a:rPr>
              <a:t>（</a:t>
            </a:r>
            <a:r>
              <a:rPr lang="en-US" altLang="zh-CN" sz="2000" b="1" strike="noStrike" noProof="1">
                <a:uFillTx/>
                <a:sym typeface="+mn-ea"/>
              </a:rPr>
              <a:t>2017新课标全国Ⅰ卷 </a:t>
            </a:r>
            <a:r>
              <a:rPr lang="zh-CN" altLang="en-US" sz="2000" b="1" strike="noStrike" noProof="1">
                <a:uFillTx/>
                <a:sym typeface="+mn-ea"/>
              </a:rPr>
              <a:t>）</a:t>
            </a:r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【历史上重大改革回眸】（15分）</a:t>
            </a:r>
            <a:endParaRPr lang="zh-CN" altLang="en-US" sz="20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材料  新中国工资制度自1956年改革以后，在近30年中基本没有大的变动。1978年9月，中共中央发出通知，要求各地区、各部门组织力量调查研究，提出工资改革意见。1982年，中共十二大再次提出要改革工资制度。中共十二届三中全会通过有关决定，其中提出尤其要改变脑力劳动者报酬偏低的状况。随后，中央决定于1985年进行工资改革，其原则：企业职工的工资和奖金要同企业的经济效益高低、个人贡献大小挂钩，职工工资总额同企业经济效益按比例浮动；要逐步适当拉开职工收入的档次，改变平均主义状况；今后中央只管省、自治区、直辖市和中央两级机关，以及全国性的重点大专院校和科研、文化、卫生事业单位，其他各级机关和事业单位归省、自治区、直辖市管理；国营企业实行工资总额同经济效益挂钩的办法以后，国家不再统一安排其职工的工资改革与工资调整；使绝大多数工作人员的工资都有一定的增加，对中青年业务骨干、中小学教师给予适当照顾。——摘编自庄启东等《新中国工资史稿》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en-US" altLang="zh-CN" sz="2400" b="1" strike="noStrike" noProof="1">
                <a:solidFill>
                  <a:schemeClr val="tx1"/>
                </a:solidFill>
                <a:uFillTx/>
              </a:rPr>
              <a:t>(1)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根据材料并结合所学知识，概括20世纪80年代工资改革的特点。（8分）（2）根据材料并结合所学知识，说明20世纪80年代工资改革的意义。（7分）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5147945" y="1196975"/>
            <a:ext cx="144145" cy="3600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2018665" y="2132965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833120" y="2967990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656320" y="4421505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244205" y="2826385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89115" y="6014085"/>
            <a:ext cx="194373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28615" y="1550670"/>
            <a:ext cx="3227705" cy="63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156325" y="2269490"/>
            <a:ext cx="2821305" cy="76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428615" y="2967990"/>
            <a:ext cx="3227705" cy="63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80380" y="3357245"/>
            <a:ext cx="2443480" cy="127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64465" y="3749675"/>
            <a:ext cx="3227705" cy="63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30545" y="4121150"/>
            <a:ext cx="3347085" cy="488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41300" y="4426585"/>
            <a:ext cx="3227705" cy="63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88085" y="5157470"/>
            <a:ext cx="7560310" cy="7175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166235" y="4421505"/>
            <a:ext cx="4077970" cy="158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 219"/>
          <p:cNvSpPr/>
          <p:nvPr/>
        </p:nvSpPr>
        <p:spPr>
          <a:xfrm>
            <a:off x="3931285" y="1398905"/>
            <a:ext cx="3098800" cy="3746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逐步推进，渐进改革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19" name=" 19"/>
          <p:cNvSpPr/>
          <p:nvPr/>
        </p:nvSpPr>
        <p:spPr>
          <a:xfrm>
            <a:off x="3056255" y="2849245"/>
            <a:ext cx="75565" cy="75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 20"/>
          <p:cNvSpPr/>
          <p:nvPr/>
        </p:nvSpPr>
        <p:spPr>
          <a:xfrm>
            <a:off x="2401570" y="2132965"/>
            <a:ext cx="4722495" cy="47498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企业职工工资与经济效益挂钩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20"/>
          <p:cNvSpPr/>
          <p:nvPr/>
        </p:nvSpPr>
        <p:spPr>
          <a:xfrm>
            <a:off x="2185670" y="2826385"/>
            <a:ext cx="5384800" cy="50101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落实按劳分配，改变平均主义的状况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23" name=" 20"/>
          <p:cNvSpPr/>
          <p:nvPr/>
        </p:nvSpPr>
        <p:spPr>
          <a:xfrm>
            <a:off x="2439670" y="3916680"/>
            <a:ext cx="3590290" cy="5207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政企分开，分级管理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24" name=" 20"/>
          <p:cNvSpPr/>
          <p:nvPr/>
        </p:nvSpPr>
        <p:spPr>
          <a:xfrm>
            <a:off x="3469005" y="4919980"/>
            <a:ext cx="3655060" cy="6115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向脑力劳动者适当倾斜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248400" y="6381115"/>
            <a:ext cx="2499995" cy="298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 26"/>
          <p:cNvSpPr/>
          <p:nvPr/>
        </p:nvSpPr>
        <p:spPr>
          <a:xfrm>
            <a:off x="832485" y="6014085"/>
            <a:ext cx="6487795" cy="650875"/>
          </a:xfrm>
          <a:prstGeom prst="roundRect">
            <a:avLst>
              <a:gd name="adj" fmla="val 327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不合理的工资制度、工人和知识分子积极性、经济发展、经济体制改革进程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3" grpId="0" bldLvl="0" animBg="1"/>
      <p:bldP spid="24" grpId="0" bldLvl="0" animBg="1"/>
      <p:bldP spid="219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内容占位符 2"/>
          <p:cNvSpPr>
            <a:spLocks noGrp="1"/>
          </p:cNvSpPr>
          <p:nvPr>
            <p:ph idx="1"/>
          </p:nvPr>
        </p:nvSpPr>
        <p:spPr>
          <a:xfrm>
            <a:off x="457200" y="1757045"/>
            <a:ext cx="8229600" cy="4525963"/>
          </a:xfrm>
        </p:spPr>
        <p:txBody>
          <a:bodyPr anchor="t"/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b="1"/>
              <a:t>1.</a:t>
            </a:r>
            <a:r>
              <a:rPr lang="zh-CN" altLang="en-US" b="1"/>
              <a:t>紧扣设问</a:t>
            </a:r>
            <a:r>
              <a:rPr lang="en-US" altLang="zh-CN" b="1"/>
              <a:t>,</a:t>
            </a:r>
            <a:r>
              <a:rPr lang="zh-CN" altLang="en-US" b="1"/>
              <a:t>带着问题迅速看材料，划层次，圈画关键词。</a:t>
            </a:r>
            <a:endParaRPr lang="zh-CN" altLang="en-US" b="1"/>
          </a:p>
          <a:p>
            <a:pPr>
              <a:lnSpc>
                <a:spcPts val="4040"/>
              </a:lnSpc>
              <a:spcBef>
                <a:spcPts val="0"/>
              </a:spcBef>
            </a:pPr>
            <a:endParaRPr lang="zh-CN" altLang="en-US" b="1"/>
          </a:p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b="1"/>
              <a:t>2.</a:t>
            </a:r>
            <a:r>
              <a:rPr lang="zh-CN" altLang="en-US" b="1"/>
              <a:t>抓住材料有限的信息</a:t>
            </a:r>
            <a:r>
              <a:rPr lang="en-US" altLang="zh-CN" b="1"/>
              <a:t>,</a:t>
            </a:r>
            <a:r>
              <a:rPr lang="zh-CN" altLang="en-US" b="1"/>
              <a:t>以小见大</a:t>
            </a:r>
            <a:r>
              <a:rPr lang="en-US" altLang="zh-CN" b="1"/>
              <a:t>,</a:t>
            </a:r>
            <a:r>
              <a:rPr lang="zh-CN" altLang="en-US" b="1"/>
              <a:t>见微知著。</a:t>
            </a:r>
            <a:endParaRPr lang="zh-CN" altLang="en-US" b="1"/>
          </a:p>
        </p:txBody>
      </p:sp>
      <p:sp>
        <p:nvSpPr>
          <p:cNvPr id="219" name=" 219"/>
          <p:cNvSpPr/>
          <p:nvPr/>
        </p:nvSpPr>
        <p:spPr>
          <a:xfrm>
            <a:off x="560388" y="274638"/>
            <a:ext cx="7624763" cy="754063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strike="noStrike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三、</a:t>
            </a:r>
            <a:r>
              <a:rPr lang="en-US" altLang="zh-CN" sz="3600" b="1" strike="noStrike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b="1" strike="noStrike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改革题</a:t>
            </a:r>
            <a:r>
              <a:rPr lang="en-US" altLang="zh-CN" sz="3600" b="1" strike="noStrike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3600" b="1" strike="noStrike" noProof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的解题规律</a:t>
            </a:r>
            <a:endParaRPr lang="zh-CN" altLang="en-US" sz="3600" b="1" strike="noStrike" noProof="1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25954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259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125954" grpId="0" uiExpand="1" build="p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3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4667"/>
  <p:tag name="KSO_WM_TAG_VERSION" val="1.0"/>
  <p:tag name="KSO_WM_SLIDE_ID" val="basetag20164667_1"/>
  <p:tag name="KSO_WM_SLIDE_INDEX" val="1"/>
  <p:tag name="KSO_WM_SLIDE_ITEM_CNT" val="0"/>
  <p:tag name="KSO_WM_SLIDE_TYPE" val="title"/>
  <p:tag name="KSO_WM_TEMPLATE_THUMBS_INDEX" val="1、2、5、6、7、11、12、18、21、23、27、32、37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1843</Words>
  <Application>WPS 演示</Application>
  <PresentationFormat>在屏幕上显示</PresentationFormat>
  <Paragraphs>95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Impact</vt:lpstr>
      <vt:lpstr>黑体</vt:lpstr>
      <vt:lpstr>楷体</vt:lpstr>
      <vt:lpstr>华文行楷</vt:lpstr>
      <vt:lpstr>方正综艺简体</vt:lpstr>
      <vt:lpstr>微软雅黑</vt:lpstr>
      <vt:lpstr>Arial Unicode MS</vt:lpstr>
      <vt:lpstr>Calibri</vt:lpstr>
      <vt:lpstr>默认设计模板</vt:lpstr>
      <vt:lpstr>1_Office 主题</vt:lpstr>
      <vt:lpstr>               分析高考历史改革题特点                 寻找解题规律                         ——以近3年高考全国卷Ⅰ为例   </vt:lpstr>
      <vt:lpstr> 高考历史改革题命题命题特点及解题规律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高平</cp:lastModifiedBy>
  <cp:revision>549</cp:revision>
  <dcterms:created xsi:type="dcterms:W3CDTF">2016-11-14T04:47:00Z</dcterms:created>
  <dcterms:modified xsi:type="dcterms:W3CDTF">2018-05-15T07:03:47Z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